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35" r:id="rId1"/>
  </p:sldMasterIdLst>
  <p:notesMasterIdLst>
    <p:notesMasterId r:id="rId16"/>
  </p:notesMasterIdLst>
  <p:handoutMasterIdLst>
    <p:handoutMasterId r:id="rId17"/>
  </p:handoutMasterIdLst>
  <p:sldIdLst>
    <p:sldId id="317" r:id="rId2"/>
    <p:sldId id="325" r:id="rId3"/>
    <p:sldId id="315" r:id="rId4"/>
    <p:sldId id="313" r:id="rId5"/>
    <p:sldId id="318" r:id="rId6"/>
    <p:sldId id="319" r:id="rId7"/>
    <p:sldId id="324" r:id="rId8"/>
    <p:sldId id="320" r:id="rId9"/>
    <p:sldId id="321" r:id="rId10"/>
    <p:sldId id="322" r:id="rId11"/>
    <p:sldId id="323" r:id="rId12"/>
    <p:sldId id="326" r:id="rId13"/>
    <p:sldId id="327" r:id="rId14"/>
    <p:sldId id="314" r:id="rId15"/>
  </p:sldIdLst>
  <p:sldSz cx="9144000" cy="6858000" type="letter"/>
  <p:notesSz cx="6858000" cy="97742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Book Antiqua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Book Antiqua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Book Antiqua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Book Antiqua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Book Antiqua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Book Antiqua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Book Antiqua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Book Antiqua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Book Antiqua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E002"/>
    <a:srgbClr val="008000"/>
    <a:srgbClr val="33CC33"/>
    <a:srgbClr val="FFFF00"/>
    <a:srgbClr val="F36A0D"/>
    <a:srgbClr val="618FFD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43" autoAdjust="0"/>
  </p:normalViewPr>
  <p:slideViewPr>
    <p:cSldViewPr>
      <p:cViewPr varScale="1">
        <p:scale>
          <a:sx n="122" d="100"/>
          <a:sy n="122" d="100"/>
        </p:scale>
        <p:origin x="120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985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6613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6387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852488"/>
            <a:ext cx="4568825" cy="3425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1450229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  <p:sp>
        <p:nvSpPr>
          <p:cNvPr id="174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57954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3113542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210242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4281983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3352779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367926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  <p:sp>
        <p:nvSpPr>
          <p:cNvPr id="18436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3700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/>
            <a:fld id="{FD4FD094-714A-4480-8255-67EE03DEE256}" type="slidenum">
              <a:rPr lang="de-DE" altLang="en-US"/>
              <a:pPr eaLnBrk="1" hangingPunct="1"/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2720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  <p:sp>
        <p:nvSpPr>
          <p:cNvPr id="19460" name="Foliennummernplatzhalt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3700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fld id="{4ACA4551-BDDA-49AB-88E7-7B2CA4CB37FE}" type="slidenum">
              <a:rPr lang="de-AT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1566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1001820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311813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124082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3942346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282897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izenplatzhalt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3760832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-108520" y="-99392"/>
            <a:ext cx="864096" cy="6957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25"/>
            <a:ext cx="6696744" cy="62122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27584" y="1916832"/>
            <a:ext cx="7556376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3648" y="364502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-108520" y="6212324"/>
            <a:ext cx="7164000" cy="648000"/>
          </a:xfrm>
          <a:prstGeom prst="rect">
            <a:avLst/>
          </a:prstGeom>
          <a:solidFill>
            <a:srgbClr val="C00000"/>
          </a:solidFill>
        </p:spPr>
        <p:txBody>
          <a:bodyPr wrap="square" lIns="252000" rtlCol="0" anchor="ctr" anchorCtr="0">
            <a:noAutofit/>
          </a:bodyPr>
          <a:lstStyle/>
          <a:p>
            <a:r>
              <a:rPr lang="de-DE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www.ooelfv.at</a:t>
            </a:r>
            <a:endParaRPr lang="de-DE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94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115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2276872"/>
            <a:ext cx="7772400" cy="223224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71600" y="40466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7535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87624" y="1600200"/>
            <a:ext cx="3600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04048" y="1600200"/>
            <a:ext cx="36827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517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397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682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al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44848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5181600" cy="6096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685800" y="1371600"/>
            <a:ext cx="7772400" cy="4876800"/>
          </a:xfrm>
        </p:spPr>
        <p:txBody>
          <a:bodyPr/>
          <a:lstStyle/>
          <a:p>
            <a:pPr lvl="0"/>
            <a:endParaRPr lang="de-AT" noProof="0"/>
          </a:p>
        </p:txBody>
      </p:sp>
    </p:spTree>
    <p:extLst>
      <p:ext uri="{BB962C8B-B14F-4D97-AF65-F5344CB8AC3E}">
        <p14:creationId xmlns:p14="http://schemas.microsoft.com/office/powerpoint/2010/main" val="281034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>
              <a:defRPr/>
            </a:pPr>
            <a:fld id="{F0D5E65A-1A7A-4838-818C-A0A7BDCC39A3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840647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29001" y="274638"/>
            <a:ext cx="8414999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87624" y="1600200"/>
            <a:ext cx="74991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06" y="6312935"/>
            <a:ext cx="1450068" cy="44677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-3069000" y="3060000"/>
            <a:ext cx="6867000" cy="729000"/>
          </a:xfrm>
          <a:prstGeom prst="rect">
            <a:avLst/>
          </a:prstGeom>
          <a:solidFill>
            <a:srgbClr val="C00000"/>
          </a:solidFill>
        </p:spPr>
        <p:txBody>
          <a:bodyPr wrap="square" lIns="180000" rtlCol="0" anchor="ctr" anchorCtr="0">
            <a:noAutofit/>
          </a:bodyPr>
          <a:lstStyle/>
          <a:p>
            <a:r>
              <a:rPr lang="de-DE" sz="2400" b="1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 – Grundausbildung</a:t>
            </a:r>
            <a:endParaRPr lang="de-DE" sz="2400" b="1" baseline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9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rgbClr val="C0000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D:\Maschinistengrundausbildung\01%20&#220;bersicht%20und%20Inhalt.pptx#-1,2,W&#228;hlen Sie das gew&#252;nschte Kapitel aus: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12" Type="http://schemas.openxmlformats.org/officeDocument/2006/relationships/slide" Target="slide10.xml"/><Relationship Id="rId1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image" Target="../media/image8.jpeg"/><Relationship Id="rId5" Type="http://schemas.openxmlformats.org/officeDocument/2006/relationships/image" Target="../media/image5.jpeg"/><Relationship Id="rId15" Type="http://schemas.openxmlformats.org/officeDocument/2006/relationships/image" Target="../media/image10.jpeg"/><Relationship Id="rId10" Type="http://schemas.openxmlformats.org/officeDocument/2006/relationships/slide" Target="slide11.xml"/><Relationship Id="rId4" Type="http://schemas.openxmlformats.org/officeDocument/2006/relationships/slide" Target="slide8.xml"/><Relationship Id="rId9" Type="http://schemas.openxmlformats.org/officeDocument/2006/relationships/image" Target="../media/image7.jpeg"/><Relationship Id="rId1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87" y="476672"/>
            <a:ext cx="8501063" cy="1905000"/>
          </a:xfrm>
        </p:spPr>
        <p:txBody>
          <a:bodyPr anchor="ctr"/>
          <a:lstStyle/>
          <a:p>
            <a:pPr algn="ctr"/>
            <a:r>
              <a:rPr lang="de-DE" sz="4800" b="1" dirty="0" smtClean="0">
                <a:latin typeface="Arial" pitchFamily="34" charset="0"/>
              </a:rPr>
              <a:t>Verschiedene Pumpentypen</a:t>
            </a:r>
          </a:p>
        </p:txBody>
      </p:sp>
      <p:pic>
        <p:nvPicPr>
          <p:cNvPr id="7" name="Picture 6" descr="Y:\LFS\Baireder\Maschinist_Kolli.jpg"/>
          <p:cNvPicPr>
            <a:picLocks noChangeAspect="1" noChangeArrowheads="1"/>
          </p:cNvPicPr>
          <p:nvPr/>
        </p:nvPicPr>
        <p:blipFill>
          <a:blip r:embed="rId3" cstate="print"/>
          <a:srcRect l="10561" t="5942" r="16837"/>
          <a:stretch>
            <a:fillRect/>
          </a:stretch>
        </p:blipFill>
        <p:spPr bwMode="auto">
          <a:xfrm>
            <a:off x="2428859" y="2204864"/>
            <a:ext cx="4357718" cy="37625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878904" y="1143000"/>
            <a:ext cx="82296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de-AT" b="1" dirty="0">
                <a:solidFill>
                  <a:srgbClr val="C00000"/>
                </a:solidFill>
                <a:latin typeface="Arial" pitchFamily="34" charset="0"/>
                <a:ea typeface="+mj-ea"/>
              </a:rPr>
              <a:t>RK 75			       TS 8/10      PFPN 10-750</a:t>
            </a:r>
          </a:p>
        </p:txBody>
      </p:sp>
      <p:pic>
        <p:nvPicPr>
          <p:cNvPr id="6" name="Picture 7" descr="Ts7"/>
          <p:cNvPicPr>
            <a:picLocks noChangeAspect="1" noChangeArrowheads="1"/>
          </p:cNvPicPr>
          <p:nvPr/>
        </p:nvPicPr>
        <p:blipFill>
          <a:blip r:embed="rId3"/>
          <a:srcRect l="10751" t="3336" r="19826" b="9842"/>
          <a:stretch>
            <a:fillRect/>
          </a:stretch>
        </p:blipFill>
        <p:spPr bwMode="auto">
          <a:xfrm>
            <a:off x="918686" y="1928802"/>
            <a:ext cx="3024188" cy="2520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31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4008" y="2071688"/>
            <a:ext cx="4548187" cy="4429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AT" sz="2000" smtClean="0"/>
              <a:t>Motor Rotax 2 Zylinder / 2 Takt</a:t>
            </a:r>
          </a:p>
          <a:p>
            <a:pPr>
              <a:lnSpc>
                <a:spcPct val="80000"/>
              </a:lnSpc>
            </a:pPr>
            <a:r>
              <a:rPr lang="de-AT" sz="2000" smtClean="0"/>
              <a:t>Leistung 28 PS bei 4.500 U/min</a:t>
            </a:r>
          </a:p>
          <a:p>
            <a:pPr>
              <a:lnSpc>
                <a:spcPct val="80000"/>
              </a:lnSpc>
            </a:pPr>
            <a:r>
              <a:rPr lang="de-AT" sz="2000" smtClean="0"/>
              <a:t>Tankinhalt 21 Liter</a:t>
            </a:r>
          </a:p>
          <a:p>
            <a:pPr>
              <a:lnSpc>
                <a:spcPct val="80000"/>
              </a:lnSpc>
            </a:pPr>
            <a:r>
              <a:rPr lang="de-AT" sz="2000" smtClean="0"/>
              <a:t>Treibstoff Zeittakt Gemisch 1:50</a:t>
            </a:r>
          </a:p>
          <a:p>
            <a:pPr>
              <a:lnSpc>
                <a:spcPct val="80000"/>
              </a:lnSpc>
            </a:pPr>
            <a:r>
              <a:rPr lang="de-AT" sz="2000" smtClean="0"/>
              <a:t>Gewicht betriebsbereit ca. 112 kg</a:t>
            </a:r>
            <a:br>
              <a:rPr lang="de-AT" sz="2000" smtClean="0"/>
            </a:br>
            <a:r>
              <a:rPr lang="de-AT" sz="2000" smtClean="0"/>
              <a:t>   ohne E-Starter, mit Starter 126kg</a:t>
            </a:r>
          </a:p>
          <a:p>
            <a:pPr>
              <a:lnSpc>
                <a:spcPct val="80000"/>
              </a:lnSpc>
            </a:pPr>
            <a:r>
              <a:rPr lang="de-AT" sz="2000" smtClean="0"/>
              <a:t>Luftkühlung</a:t>
            </a:r>
          </a:p>
          <a:p>
            <a:pPr>
              <a:lnSpc>
                <a:spcPct val="80000"/>
              </a:lnSpc>
            </a:pPr>
            <a:endParaRPr lang="de-AT" sz="2000" smtClean="0"/>
          </a:p>
          <a:p>
            <a:pPr>
              <a:lnSpc>
                <a:spcPct val="80000"/>
              </a:lnSpc>
            </a:pPr>
            <a:r>
              <a:rPr lang="de-AT" sz="2000" smtClean="0"/>
              <a:t>Pumpe: 1 stufige Kreiselpumpe</a:t>
            </a:r>
          </a:p>
          <a:p>
            <a:pPr>
              <a:lnSpc>
                <a:spcPct val="80000"/>
              </a:lnSpc>
            </a:pPr>
            <a:r>
              <a:rPr lang="de-AT" sz="2000" smtClean="0"/>
              <a:t>Entlüftungseinrichtung: </a:t>
            </a:r>
            <a:br>
              <a:rPr lang="de-AT" sz="2000" smtClean="0"/>
            </a:br>
            <a:r>
              <a:rPr lang="de-AT" sz="2000" smtClean="0"/>
              <a:t>     Kolbensaugpumpe, </a:t>
            </a:r>
            <a:br>
              <a:rPr lang="de-AT" sz="2000" smtClean="0"/>
            </a:br>
            <a:r>
              <a:rPr lang="de-AT" sz="2000" smtClean="0"/>
              <a:t>     Ein – und Ausschaltung mit </a:t>
            </a:r>
            <a:br>
              <a:rPr lang="de-AT" sz="2000" smtClean="0"/>
            </a:br>
            <a:r>
              <a:rPr lang="de-AT" sz="2000" smtClean="0"/>
              <a:t>     mech. Reibkupplung</a:t>
            </a:r>
          </a:p>
          <a:p>
            <a:pPr>
              <a:lnSpc>
                <a:spcPct val="80000"/>
              </a:lnSpc>
            </a:pPr>
            <a:endParaRPr lang="de-AT" sz="2000" smtClean="0"/>
          </a:p>
        </p:txBody>
      </p:sp>
      <p:sp>
        <p:nvSpPr>
          <p:cNvPr id="7" name="Interaktive Schaltfläche: Anpassen 6">
            <a:hlinkClick r:id="rId4" action="ppaction://hlinksldjump" highlightClick="1"/>
          </p:cNvPr>
          <p:cNvSpPr/>
          <p:nvPr/>
        </p:nvSpPr>
        <p:spPr bwMode="auto">
          <a:xfrm>
            <a:off x="2000232" y="5877272"/>
            <a:ext cx="5572164" cy="35719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pPr algn="ctr" eaLnBrk="0" hangingPunct="0">
              <a:defRPr/>
            </a:pPr>
            <a:r>
              <a:rPr lang="de-AT" sz="1600" dirty="0">
                <a:cs typeface="+mn-cs"/>
              </a:rPr>
              <a:t>Zurück zur Pumpenübersicht</a:t>
            </a: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78904" y="1143000"/>
            <a:ext cx="8229600" cy="642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>
              <a:defRPr/>
            </a:pPr>
            <a:r>
              <a:rPr lang="de-AT" b="1" dirty="0">
                <a:solidFill>
                  <a:srgbClr val="C00000"/>
                </a:solidFill>
                <a:latin typeface="Arial" pitchFamily="34" charset="0"/>
                <a:ea typeface="+mj-ea"/>
              </a:rPr>
              <a:t>Otter					TS 5/6   PFPN 6-500</a:t>
            </a:r>
          </a:p>
        </p:txBody>
      </p:sp>
      <p:pic>
        <p:nvPicPr>
          <p:cNvPr id="6" name="Picture 6" descr="Ts6"/>
          <p:cNvPicPr>
            <a:picLocks noChangeAspect="1" noChangeArrowheads="1"/>
          </p:cNvPicPr>
          <p:nvPr/>
        </p:nvPicPr>
        <p:blipFill>
          <a:blip r:embed="rId3"/>
          <a:srcRect l="5745" t="15277" r="19823" b="27441"/>
          <a:stretch>
            <a:fillRect/>
          </a:stretch>
        </p:blipFill>
        <p:spPr>
          <a:xfrm>
            <a:off x="1019448" y="2000240"/>
            <a:ext cx="2184400" cy="2520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34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214813" y="2071688"/>
            <a:ext cx="4929187" cy="4429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AT" sz="2000" smtClean="0"/>
              <a:t>Motor B&amp;S  2 Zylinder / 4 Takt</a:t>
            </a:r>
          </a:p>
          <a:p>
            <a:pPr>
              <a:lnSpc>
                <a:spcPct val="80000"/>
              </a:lnSpc>
            </a:pPr>
            <a:r>
              <a:rPr lang="de-AT" sz="2000" smtClean="0"/>
              <a:t>Leistung 13 KW bei 3.600 U/min</a:t>
            </a:r>
          </a:p>
          <a:p>
            <a:pPr>
              <a:lnSpc>
                <a:spcPct val="80000"/>
              </a:lnSpc>
            </a:pPr>
            <a:r>
              <a:rPr lang="de-AT" sz="2000" smtClean="0"/>
              <a:t>Tankinhalt 8,5 Liter</a:t>
            </a:r>
          </a:p>
          <a:p>
            <a:pPr>
              <a:lnSpc>
                <a:spcPct val="80000"/>
              </a:lnSpc>
            </a:pPr>
            <a:r>
              <a:rPr lang="de-AT" sz="2000" smtClean="0"/>
              <a:t>Gewicht betriebsbereit ca. 75 kg</a:t>
            </a:r>
          </a:p>
          <a:p>
            <a:pPr>
              <a:lnSpc>
                <a:spcPct val="80000"/>
              </a:lnSpc>
            </a:pPr>
            <a:r>
              <a:rPr lang="de-AT" sz="2000" smtClean="0"/>
              <a:t>Luftkühlung</a:t>
            </a:r>
          </a:p>
          <a:p>
            <a:pPr>
              <a:lnSpc>
                <a:spcPct val="80000"/>
              </a:lnSpc>
            </a:pPr>
            <a:endParaRPr lang="de-AT" sz="2000" smtClean="0"/>
          </a:p>
          <a:p>
            <a:pPr>
              <a:lnSpc>
                <a:spcPct val="80000"/>
              </a:lnSpc>
            </a:pPr>
            <a:r>
              <a:rPr lang="de-AT" sz="2000" smtClean="0"/>
              <a:t>Pumpe: 1 stufige Kreiselpumpe</a:t>
            </a:r>
          </a:p>
          <a:p>
            <a:pPr>
              <a:lnSpc>
                <a:spcPct val="80000"/>
              </a:lnSpc>
            </a:pPr>
            <a:r>
              <a:rPr lang="de-AT" sz="2000" smtClean="0"/>
              <a:t>Entlüftungseinrichtung: manuellbetr.</a:t>
            </a:r>
            <a:br>
              <a:rPr lang="de-AT" sz="2000" smtClean="0"/>
            </a:br>
            <a:r>
              <a:rPr lang="de-AT" sz="2000" smtClean="0"/>
              <a:t>    Kolben- Entlüftungssystem</a:t>
            </a:r>
            <a:br>
              <a:rPr lang="de-AT" sz="2000" smtClean="0"/>
            </a:br>
            <a:r>
              <a:rPr lang="de-AT" sz="2000" smtClean="0"/>
              <a:t>    (Handkolbenpumpe)</a:t>
            </a:r>
          </a:p>
          <a:p>
            <a:pPr>
              <a:lnSpc>
                <a:spcPct val="80000"/>
              </a:lnSpc>
            </a:pPr>
            <a:endParaRPr lang="de-AT" sz="2000" smtClean="0"/>
          </a:p>
        </p:txBody>
      </p:sp>
      <p:sp>
        <p:nvSpPr>
          <p:cNvPr id="7" name="Interaktive Schaltfläche: Anpassen 6">
            <a:hlinkClick r:id="rId4" action="ppaction://hlinksldjump" highlightClick="1"/>
          </p:cNvPr>
          <p:cNvSpPr/>
          <p:nvPr/>
        </p:nvSpPr>
        <p:spPr bwMode="auto">
          <a:xfrm>
            <a:off x="2000232" y="5733256"/>
            <a:ext cx="5572164" cy="35719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pPr algn="ctr" eaLnBrk="0" hangingPunct="0">
              <a:defRPr/>
            </a:pPr>
            <a:r>
              <a:rPr lang="de-AT" sz="1600" dirty="0">
                <a:cs typeface="+mn-cs"/>
              </a:rPr>
              <a:t>Zurück zur Pumpenübersicht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78904" y="1143000"/>
            <a:ext cx="8229600" cy="642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>
              <a:defRPr/>
            </a:pPr>
            <a:r>
              <a:rPr lang="de-AT" b="1" dirty="0">
                <a:solidFill>
                  <a:srgbClr val="C00000"/>
                </a:solidFill>
                <a:latin typeface="Arial" pitchFamily="34" charset="0"/>
              </a:rPr>
              <a:t>Fox </a:t>
            </a:r>
            <a:r>
              <a:rPr lang="de-AT" b="1" dirty="0" smtClean="0">
                <a:solidFill>
                  <a:srgbClr val="C00000"/>
                </a:solidFill>
                <a:latin typeface="Arial" pitchFamily="34" charset="0"/>
              </a:rPr>
              <a:t>S   </a:t>
            </a:r>
            <a:r>
              <a:rPr lang="de-AT" b="1" dirty="0">
                <a:solidFill>
                  <a:srgbClr val="C00000"/>
                </a:solidFill>
                <a:latin typeface="Arial" pitchFamily="34" charset="0"/>
              </a:rPr>
              <a:t>Fa. Rosenbauer      </a:t>
            </a:r>
            <a:r>
              <a:rPr lang="de-AT" b="1" dirty="0" smtClean="0">
                <a:solidFill>
                  <a:srgbClr val="C00000"/>
                </a:solidFill>
                <a:latin typeface="Arial" pitchFamily="34" charset="0"/>
              </a:rPr>
              <a:t>PFPN 10-1000</a:t>
            </a:r>
            <a:endParaRPr lang="de-AT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214813" y="2071688"/>
            <a:ext cx="4929187" cy="4429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AT" sz="2000" dirty="0" smtClean="0"/>
              <a:t>Motor ROTAX  2 Zylinder / 4 Takt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Leistung 29 KW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Tankinhalt 20 Liter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Gewicht betriebsbereit ca. 150 kg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Flüssigkeitsgekühlt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Keine Kupplung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  <a:p>
            <a:pPr>
              <a:lnSpc>
                <a:spcPct val="80000"/>
              </a:lnSpc>
            </a:pPr>
            <a:r>
              <a:rPr lang="de-AT" sz="2000" dirty="0" smtClean="0"/>
              <a:t>Pumpe: 1 stufige Kreiselpumpe</a:t>
            </a:r>
          </a:p>
          <a:p>
            <a:pPr>
              <a:lnSpc>
                <a:spcPct val="80000"/>
              </a:lnSpc>
            </a:pPr>
            <a:r>
              <a:rPr lang="de-AT" sz="2000" dirty="0"/>
              <a:t>Entlüftungseinrichtung: </a:t>
            </a:r>
            <a:r>
              <a:rPr lang="de-AT" sz="2000" dirty="0" smtClean="0"/>
              <a:t/>
            </a:r>
            <a:br>
              <a:rPr lang="de-AT" sz="2000" dirty="0" smtClean="0"/>
            </a:br>
            <a:r>
              <a:rPr lang="de-AT" sz="2000" dirty="0" smtClean="0"/>
              <a:t>Doppelkolben </a:t>
            </a:r>
            <a:r>
              <a:rPr lang="de-AT" sz="2000" dirty="0" err="1"/>
              <a:t>automat</a:t>
            </a:r>
            <a:r>
              <a:rPr lang="de-AT" sz="2000" dirty="0"/>
              <a:t>. Steuerung</a:t>
            </a:r>
            <a:r>
              <a:rPr lang="de-AT" sz="2000" dirty="0" smtClean="0"/>
              <a:t> </a:t>
            </a:r>
            <a:endParaRPr lang="de-AT" sz="2000" dirty="0"/>
          </a:p>
          <a:p>
            <a:pPr marL="0" indent="0">
              <a:lnSpc>
                <a:spcPct val="80000"/>
              </a:lnSpc>
              <a:buNone/>
            </a:pPr>
            <a:endParaRPr lang="de-AT" sz="2000" dirty="0" smtClean="0"/>
          </a:p>
        </p:txBody>
      </p:sp>
      <p:sp>
        <p:nvSpPr>
          <p:cNvPr id="7" name="Interaktive Schaltfläche: Anpassen 6">
            <a:hlinkClick r:id="rId3" action="ppaction://hlinksldjump" highlightClick="1"/>
          </p:cNvPr>
          <p:cNvSpPr/>
          <p:nvPr/>
        </p:nvSpPr>
        <p:spPr bwMode="auto">
          <a:xfrm>
            <a:off x="2000232" y="5733256"/>
            <a:ext cx="5572164" cy="35719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pPr algn="ctr" eaLnBrk="0" hangingPunct="0">
              <a:defRPr/>
            </a:pPr>
            <a:r>
              <a:rPr lang="de-AT" sz="1600" dirty="0">
                <a:cs typeface="+mn-cs"/>
              </a:rPr>
              <a:t>Zurück zur Pumpenübersicht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115616" y="1878997"/>
            <a:ext cx="2843687" cy="3384376"/>
            <a:chOff x="1115616" y="1878997"/>
            <a:chExt cx="2843687" cy="3384376"/>
          </a:xfrm>
        </p:grpSpPr>
        <p:pic>
          <p:nvPicPr>
            <p:cNvPr id="8" name="Grafik 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15616" y="1878997"/>
              <a:ext cx="2843687" cy="33843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" name="Rechteck 2"/>
            <p:cNvSpPr/>
            <p:nvPr/>
          </p:nvSpPr>
          <p:spPr>
            <a:xfrm>
              <a:off x="1126032" y="3041474"/>
              <a:ext cx="144016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79885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78904" y="1143000"/>
            <a:ext cx="8229600" cy="642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>
              <a:defRPr/>
            </a:pPr>
            <a:r>
              <a:rPr lang="de-AT" b="1" dirty="0">
                <a:solidFill>
                  <a:srgbClr val="C00000"/>
                </a:solidFill>
                <a:latin typeface="Arial" pitchFamily="34" charset="0"/>
              </a:rPr>
              <a:t>Fox </a:t>
            </a:r>
            <a:r>
              <a:rPr lang="de-AT" b="1" dirty="0" smtClean="0">
                <a:solidFill>
                  <a:srgbClr val="C00000"/>
                </a:solidFill>
                <a:latin typeface="Arial" pitchFamily="34" charset="0"/>
              </a:rPr>
              <a:t>IV   </a:t>
            </a:r>
            <a:r>
              <a:rPr lang="de-AT" b="1" dirty="0">
                <a:solidFill>
                  <a:srgbClr val="C00000"/>
                </a:solidFill>
                <a:latin typeface="Arial" pitchFamily="34" charset="0"/>
              </a:rPr>
              <a:t>Fa. Rosenbauer      </a:t>
            </a:r>
            <a:r>
              <a:rPr lang="de-AT" b="1" dirty="0" smtClean="0">
                <a:solidFill>
                  <a:srgbClr val="C00000"/>
                </a:solidFill>
                <a:latin typeface="Arial" pitchFamily="34" charset="0"/>
              </a:rPr>
              <a:t>PFPN </a:t>
            </a:r>
            <a:r>
              <a:rPr lang="de-AT" b="1" dirty="0">
                <a:solidFill>
                  <a:srgbClr val="C00000"/>
                </a:solidFill>
                <a:latin typeface="Arial" pitchFamily="34" charset="0"/>
              </a:rPr>
              <a:t>10-1500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214813" y="2071688"/>
            <a:ext cx="4929187" cy="4429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AT" sz="2000" dirty="0" smtClean="0"/>
              <a:t>Motor B&amp;S  3 Zylinder / 4 Takt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Leistung 48 KW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Tankinhalt 20 Liter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Gewicht betriebsbereit ca. 166 kg</a:t>
            </a:r>
          </a:p>
          <a:p>
            <a:pPr>
              <a:lnSpc>
                <a:spcPct val="80000"/>
              </a:lnSpc>
            </a:pPr>
            <a:r>
              <a:rPr lang="de-AT" sz="2000" dirty="0"/>
              <a:t>Flüssigkeitsgekühlt</a:t>
            </a:r>
          </a:p>
          <a:p>
            <a:pPr>
              <a:lnSpc>
                <a:spcPct val="80000"/>
              </a:lnSpc>
            </a:pPr>
            <a:r>
              <a:rPr lang="de-AT" sz="2000" dirty="0"/>
              <a:t>Keine Kupplung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  <a:p>
            <a:pPr>
              <a:lnSpc>
                <a:spcPct val="80000"/>
              </a:lnSpc>
            </a:pPr>
            <a:r>
              <a:rPr lang="de-AT" sz="2000" dirty="0" smtClean="0"/>
              <a:t>Pumpe: 1 stufige Kreiselpumpe</a:t>
            </a:r>
          </a:p>
          <a:p>
            <a:pPr>
              <a:lnSpc>
                <a:spcPct val="80000"/>
              </a:lnSpc>
            </a:pPr>
            <a:r>
              <a:rPr lang="de-AT" sz="2000" dirty="0"/>
              <a:t>Entlüftungseinrichtung: </a:t>
            </a:r>
            <a:br>
              <a:rPr lang="de-AT" sz="2000" dirty="0"/>
            </a:br>
            <a:r>
              <a:rPr lang="de-AT" sz="2000" dirty="0"/>
              <a:t>Doppelkolben </a:t>
            </a:r>
            <a:r>
              <a:rPr lang="de-AT" sz="2000" dirty="0" err="1"/>
              <a:t>automat</a:t>
            </a:r>
            <a:r>
              <a:rPr lang="de-AT" sz="2000" dirty="0"/>
              <a:t>. Steuerung 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</p:txBody>
      </p:sp>
      <p:sp>
        <p:nvSpPr>
          <p:cNvPr id="7" name="Interaktive Schaltfläche: Anpassen 6">
            <a:hlinkClick r:id="rId3" action="ppaction://hlinksldjump" highlightClick="1"/>
          </p:cNvPr>
          <p:cNvSpPr/>
          <p:nvPr/>
        </p:nvSpPr>
        <p:spPr bwMode="auto">
          <a:xfrm>
            <a:off x="2000232" y="5733256"/>
            <a:ext cx="5572164" cy="35719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pPr algn="ctr" eaLnBrk="0" hangingPunct="0">
              <a:defRPr/>
            </a:pPr>
            <a:r>
              <a:rPr lang="de-AT" sz="1600" dirty="0">
                <a:cs typeface="+mn-cs"/>
              </a:rPr>
              <a:t>Zurück zur Pumpenübersicht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  <p:pic>
        <p:nvPicPr>
          <p:cNvPr id="8" name="Grafik 7"/>
          <p:cNvPicPr/>
          <p:nvPr/>
        </p:nvPicPr>
        <p:blipFill rotWithShape="1">
          <a:blip r:embed="rId4"/>
          <a:srcRect r="961"/>
          <a:stretch/>
        </p:blipFill>
        <p:spPr>
          <a:xfrm>
            <a:off x="1043608" y="1938085"/>
            <a:ext cx="2932491" cy="3476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77594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71500" y="2428875"/>
            <a:ext cx="8229600" cy="1139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algn="ctr" eaLnBrk="0" hangingPunct="0">
              <a:defRPr/>
            </a:pPr>
            <a:r>
              <a:rPr lang="de-AT" sz="2800" b="1" dirty="0">
                <a:solidFill>
                  <a:srgbClr val="C00000"/>
                </a:solidFill>
                <a:latin typeface="Arial" pitchFamily="34" charset="0"/>
                <a:ea typeface="+mj-ea"/>
              </a:rPr>
              <a:t>Ende dieses Kapitels</a:t>
            </a:r>
          </a:p>
          <a:p>
            <a:pPr algn="ctr" eaLnBrk="0" hangingPunct="0">
              <a:defRPr/>
            </a:pPr>
            <a:endParaRPr lang="de-AT" sz="2800" i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ctr" eaLnBrk="0" hangingPunct="0">
              <a:defRPr/>
            </a:pPr>
            <a:r>
              <a:rPr lang="de-AT" sz="2800" i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de-AT" sz="2800" i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de-AT" sz="2800" b="1" dirty="0">
                <a:solidFill>
                  <a:srgbClr val="C00000"/>
                </a:solidFill>
                <a:latin typeface="Arial" pitchFamily="34" charset="0"/>
                <a:ea typeface="+mj-ea"/>
              </a:rPr>
              <a:t>Um zur Übersicht zurück zukehren</a:t>
            </a:r>
            <a:br>
              <a:rPr lang="de-AT" sz="2800" b="1" dirty="0">
                <a:solidFill>
                  <a:srgbClr val="C00000"/>
                </a:solidFill>
                <a:latin typeface="Arial" pitchFamily="34" charset="0"/>
                <a:ea typeface="+mj-ea"/>
              </a:rPr>
            </a:br>
            <a:r>
              <a:rPr lang="de-AT" sz="2800" b="1" dirty="0">
                <a:solidFill>
                  <a:srgbClr val="C00000"/>
                </a:solidFill>
                <a:latin typeface="Arial" pitchFamily="34" charset="0"/>
                <a:ea typeface="+mj-ea"/>
              </a:rPr>
              <a:t>klicken Sie bitte das Menü an.</a:t>
            </a:r>
          </a:p>
        </p:txBody>
      </p:sp>
      <p:sp>
        <p:nvSpPr>
          <p:cNvPr id="8" name="Interaktive Schaltfläche: Anpassen 7">
            <a:hlinkClick r:id="rId3" action="ppaction://hlinkpres?slideindex=2&amp;slidetitle=Wählen Sie das gewünschte Kapitel aus:" highlightClick="1"/>
          </p:cNvPr>
          <p:cNvSpPr/>
          <p:nvPr/>
        </p:nvSpPr>
        <p:spPr bwMode="auto">
          <a:xfrm>
            <a:off x="3000364" y="4857760"/>
            <a:ext cx="3286148" cy="428628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pPr algn="ctr" eaLnBrk="0" hangingPunct="0">
              <a:defRPr/>
            </a:pPr>
            <a:r>
              <a:rPr lang="de-AT" sz="1600" dirty="0">
                <a:cs typeface="+mn-cs"/>
              </a:rPr>
              <a:t>Menü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34"/>
          <p:cNvSpPr>
            <a:spLocks noChangeArrowheads="1"/>
          </p:cNvSpPr>
          <p:nvPr/>
        </p:nvSpPr>
        <p:spPr bwMode="auto">
          <a:xfrm>
            <a:off x="1565275" y="2879725"/>
            <a:ext cx="19240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de-AT"/>
          </a:p>
        </p:txBody>
      </p:sp>
      <p:graphicFrame>
        <p:nvGraphicFramePr>
          <p:cNvPr id="207250" name="Group 4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030060"/>
              </p:ext>
            </p:extLst>
          </p:nvPr>
        </p:nvGraphicFramePr>
        <p:xfrm>
          <a:off x="1030039" y="1635125"/>
          <a:ext cx="4659313" cy="1098552"/>
        </p:xfrm>
        <a:graphic>
          <a:graphicData uri="http://schemas.openxmlformats.org/drawingml/2006/table">
            <a:tbl>
              <a:tblPr/>
              <a:tblGrid>
                <a:gridCol w="788988"/>
                <a:gridCol w="1946275"/>
                <a:gridCol w="1924050"/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TS5/6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500 l/min Nennförderstrom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bei   6 bar Nennförderdruck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TS8/10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800 l/min Nennförderstrom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bei 10 bar Nennförderdruck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TS12/10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1200 l/min Nennförderstrom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bei 10 bar Nennförderdruck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TS15/10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1500 l/min Nennförderstrom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bei 10 bar Nennförderdruck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7222" name="Group 37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032339452"/>
              </p:ext>
            </p:extLst>
          </p:nvPr>
        </p:nvGraphicFramePr>
        <p:xfrm>
          <a:off x="976064" y="3238500"/>
          <a:ext cx="7772400" cy="1998663"/>
        </p:xfrm>
        <a:graphic>
          <a:graphicData uri="http://schemas.openxmlformats.org/drawingml/2006/table">
            <a:tbl>
              <a:tblPr/>
              <a:tblGrid>
                <a:gridCol w="2020888"/>
                <a:gridCol w="777875"/>
                <a:gridCol w="1089025"/>
                <a:gridCol w="1087437"/>
                <a:gridCol w="1398588"/>
                <a:gridCol w="1398587"/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Kurzbezeichnung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Nenn-förder-</a:t>
                      </a:r>
                      <a:b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druck</a:t>
                      </a:r>
                      <a:endParaRPr kumimoji="0" lang="de-DE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PN bar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Nenn-förder-</a:t>
                      </a:r>
                      <a:b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strom</a:t>
                      </a:r>
                      <a:endParaRPr kumimoji="0" lang="de-DE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QN l/min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Grenz-</a:t>
                      </a:r>
                      <a:b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druck</a:t>
                      </a:r>
                      <a:endParaRPr kumimoji="0" lang="de-DE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 lim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Dynami-scher</a:t>
                      </a:r>
                      <a:endParaRPr kumimoji="0" lang="de-DE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Prüfdruck</a:t>
                      </a:r>
                      <a:endParaRPr kumimoji="0" lang="de-DE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Ppd bar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Schließ-</a:t>
                      </a:r>
                      <a:b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druck</a:t>
                      </a:r>
                      <a:endParaRPr kumimoji="0" lang="de-DE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Pa0 bar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PFPN 6-500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16,5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 bis 11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PFPN 10-750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750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22,5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bis 17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PFPN 10-1000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22,5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bis 17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PFPN 10-1500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1500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22,5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bis 17</a:t>
                      </a:r>
                      <a:endParaRPr kumimoji="0" lang="de-DE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7216" name="Text Box 368"/>
          <p:cNvSpPr txBox="1">
            <a:spLocks noChangeArrowheads="1"/>
          </p:cNvSpPr>
          <p:nvPr/>
        </p:nvSpPr>
        <p:spPr bwMode="auto">
          <a:xfrm>
            <a:off x="1014164" y="5397500"/>
            <a:ext cx="7696200" cy="5270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400"/>
              <a:t>Diese Leistungen gelten bei 3m geodätischer Saughöhe und 4.8m Saugleitungslänge, bei Verwendung eines Saugkopfes mit Rückschlagventil.</a:t>
            </a:r>
          </a:p>
        </p:txBody>
      </p:sp>
      <p:sp>
        <p:nvSpPr>
          <p:cNvPr id="207217" name="Text Box 369"/>
          <p:cNvSpPr txBox="1">
            <a:spLocks noChangeArrowheads="1"/>
          </p:cNvSpPr>
          <p:nvPr/>
        </p:nvSpPr>
        <p:spPr bwMode="auto">
          <a:xfrm>
            <a:off x="925264" y="1117600"/>
            <a:ext cx="6235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dirty="0"/>
              <a:t>Genormte Typen bis 2005</a:t>
            </a:r>
          </a:p>
        </p:txBody>
      </p:sp>
      <p:sp>
        <p:nvSpPr>
          <p:cNvPr id="207218" name="Text Box 370"/>
          <p:cNvSpPr txBox="1">
            <a:spLocks noChangeArrowheads="1"/>
          </p:cNvSpPr>
          <p:nvPr/>
        </p:nvSpPr>
        <p:spPr bwMode="auto">
          <a:xfrm>
            <a:off x="937964" y="2768600"/>
            <a:ext cx="6235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/>
              <a:t>Genormte Typen ab 2005</a:t>
            </a: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2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72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72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72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216" grpId="0" animBg="1"/>
      <p:bldP spid="207217" grpId="0"/>
      <p:bldP spid="2072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95150" y="1588464"/>
            <a:ext cx="2116083" cy="238408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60" name="Titel 1"/>
          <p:cNvSpPr>
            <a:spLocks noGrp="1"/>
          </p:cNvSpPr>
          <p:nvPr>
            <p:ph type="title" sz="quarter"/>
          </p:nvPr>
        </p:nvSpPr>
        <p:spPr>
          <a:xfrm>
            <a:off x="642938" y="1143000"/>
            <a:ext cx="7786687" cy="428625"/>
          </a:xfrm>
        </p:spPr>
        <p:txBody>
          <a:bodyPr/>
          <a:lstStyle/>
          <a:p>
            <a:pPr algn="ctr"/>
            <a:r>
              <a:rPr lang="de-AT" sz="1800" smtClean="0"/>
              <a:t>Wählen Sie die gewünschte Pumpe aus:</a:t>
            </a:r>
          </a:p>
        </p:txBody>
      </p:sp>
      <p:pic>
        <p:nvPicPr>
          <p:cNvPr id="8194" name="Picture 3" descr="Ts1">
            <a:hlinkClick r:id="rId4" action="ppaction://hlinksldjump"/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/>
          <a:stretch>
            <a:fillRect/>
          </a:stretch>
        </p:blipFill>
        <p:spPr>
          <a:xfrm>
            <a:off x="836035" y="1600200"/>
            <a:ext cx="3280930" cy="2185988"/>
          </a:xfrm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199" name="Picture 4" descr="Ts2">
            <a:hlinkClick r:id="rId6" action="ppaction://hlinksldjump"/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7"/>
          <a:srcRect l="14153" r="20010" b="8321"/>
          <a:stretch>
            <a:fillRect/>
          </a:stretch>
        </p:blipFill>
        <p:spPr>
          <a:xfrm>
            <a:off x="95240" y="1721122"/>
            <a:ext cx="2220912" cy="2192337"/>
          </a:xfrm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201" name="Picture 5" descr="Ts5">
            <a:hlinkClick r:id="rId8" action="ppaction://hlinksldjump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9"/>
          <a:srcRect l="17038" r="21906" b="6526"/>
          <a:stretch>
            <a:fillRect/>
          </a:stretch>
        </p:blipFill>
        <p:spPr>
          <a:xfrm>
            <a:off x="2433638" y="1712913"/>
            <a:ext cx="2006600" cy="2176462"/>
          </a:xfrm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195" name="Picture 6" descr="Ts6">
            <a:hlinkClick r:id="rId10" action="ppaction://hlinksldjump"/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11" cstate="print"/>
          <a:stretch>
            <a:fillRect/>
          </a:stretch>
        </p:blipFill>
        <p:spPr>
          <a:xfrm>
            <a:off x="5937495" y="3938588"/>
            <a:ext cx="1460010" cy="2187575"/>
          </a:xfrm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196" name="Picture 7" descr="Ts7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/>
          <a:srcRect l="10751" t="3336" r="19826" b="9842"/>
          <a:stretch>
            <a:fillRect/>
          </a:stretch>
        </p:blipFill>
        <p:spPr bwMode="auto">
          <a:xfrm>
            <a:off x="2571736" y="4143380"/>
            <a:ext cx="2357454" cy="21504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197" name="Picture 8" descr="Ts8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/>
          <a:srcRect l="14938" t="8243" r="20895" b="4442"/>
          <a:stretch>
            <a:fillRect/>
          </a:stretch>
        </p:blipFill>
        <p:spPr bwMode="auto">
          <a:xfrm>
            <a:off x="142844" y="4143380"/>
            <a:ext cx="2362526" cy="21431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150" name="Text Box 9"/>
          <p:cNvSpPr txBox="1">
            <a:spLocks noChangeArrowheads="1"/>
          </p:cNvSpPr>
          <p:nvPr/>
        </p:nvSpPr>
        <p:spPr bwMode="auto">
          <a:xfrm>
            <a:off x="5715000" y="5857875"/>
            <a:ext cx="1428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AT" sz="1800" b="1"/>
              <a:t>Supermatik</a:t>
            </a:r>
          </a:p>
        </p:txBody>
      </p:sp>
      <p:sp>
        <p:nvSpPr>
          <p:cNvPr id="6152" name="Text Box 10"/>
          <p:cNvSpPr txBox="1">
            <a:spLocks noChangeArrowheads="1"/>
          </p:cNvSpPr>
          <p:nvPr/>
        </p:nvSpPr>
        <p:spPr bwMode="auto">
          <a:xfrm>
            <a:off x="1285875" y="3429000"/>
            <a:ext cx="1944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AT" b="1">
                <a:solidFill>
                  <a:schemeClr val="bg1"/>
                </a:solidFill>
              </a:rPr>
              <a:t>Fox I</a:t>
            </a:r>
          </a:p>
        </p:txBody>
      </p:sp>
      <p:sp>
        <p:nvSpPr>
          <p:cNvPr id="6154" name="Text Box 11"/>
          <p:cNvSpPr txBox="1">
            <a:spLocks noChangeArrowheads="1"/>
          </p:cNvSpPr>
          <p:nvPr/>
        </p:nvSpPr>
        <p:spPr bwMode="auto">
          <a:xfrm>
            <a:off x="3214688" y="3429000"/>
            <a:ext cx="1584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AT" b="1">
                <a:solidFill>
                  <a:schemeClr val="bg1"/>
                </a:solidFill>
              </a:rPr>
              <a:t>Fox II</a:t>
            </a:r>
          </a:p>
        </p:txBody>
      </p:sp>
      <p:sp>
        <p:nvSpPr>
          <p:cNvPr id="6155" name="Text Box 12"/>
          <p:cNvSpPr txBox="1">
            <a:spLocks noChangeArrowheads="1"/>
          </p:cNvSpPr>
          <p:nvPr/>
        </p:nvSpPr>
        <p:spPr bwMode="auto">
          <a:xfrm>
            <a:off x="642938" y="5786438"/>
            <a:ext cx="2087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AT" b="1">
                <a:solidFill>
                  <a:schemeClr val="bg1"/>
                </a:solidFill>
              </a:rPr>
              <a:t>R VW 75</a:t>
            </a:r>
          </a:p>
        </p:txBody>
      </p:sp>
      <p:sp>
        <p:nvSpPr>
          <p:cNvPr id="6156" name="Text Box 13"/>
          <p:cNvSpPr txBox="1">
            <a:spLocks noChangeArrowheads="1"/>
          </p:cNvSpPr>
          <p:nvPr/>
        </p:nvSpPr>
        <p:spPr bwMode="auto">
          <a:xfrm>
            <a:off x="2857500" y="5715000"/>
            <a:ext cx="165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AT" b="1"/>
              <a:t>RK 75</a:t>
            </a:r>
          </a:p>
        </p:txBody>
      </p:sp>
      <p:sp>
        <p:nvSpPr>
          <p:cNvPr id="6157" name="Text Box 14"/>
          <p:cNvSpPr txBox="1">
            <a:spLocks noChangeArrowheads="1"/>
          </p:cNvSpPr>
          <p:nvPr/>
        </p:nvSpPr>
        <p:spPr bwMode="auto">
          <a:xfrm>
            <a:off x="7929563" y="5857875"/>
            <a:ext cx="1584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AT" b="1"/>
              <a:t>Otter</a:t>
            </a:r>
          </a:p>
        </p:txBody>
      </p:sp>
      <p:pic>
        <p:nvPicPr>
          <p:cNvPr id="8206" name="Picture 15" descr="Fox-2005 -063 001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/>
          <a:srcRect l="16125" t="9245" r="18829" b="2632"/>
          <a:stretch>
            <a:fillRect/>
          </a:stretch>
        </p:blipFill>
        <p:spPr bwMode="auto">
          <a:xfrm>
            <a:off x="4533900" y="1700213"/>
            <a:ext cx="2127250" cy="21605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159" name="Text Box 16"/>
          <p:cNvSpPr txBox="1">
            <a:spLocks noChangeArrowheads="1"/>
          </p:cNvSpPr>
          <p:nvPr/>
        </p:nvSpPr>
        <p:spPr bwMode="auto">
          <a:xfrm>
            <a:off x="5214938" y="3429000"/>
            <a:ext cx="1584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AT" b="1">
                <a:solidFill>
                  <a:srgbClr val="000000"/>
                </a:solidFill>
              </a:rPr>
              <a:t>Fox III</a:t>
            </a:r>
          </a:p>
        </p:txBody>
      </p:sp>
      <p:sp>
        <p:nvSpPr>
          <p:cNvPr id="6163" name="Rechteck 19"/>
          <p:cNvSpPr>
            <a:spLocks noChangeArrowheads="1"/>
          </p:cNvSpPr>
          <p:nvPr/>
        </p:nvSpPr>
        <p:spPr bwMode="auto">
          <a:xfrm>
            <a:off x="6804248" y="3284984"/>
            <a:ext cx="1143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de-AT" b="1" dirty="0" err="1">
                <a:solidFill>
                  <a:schemeClr val="bg1"/>
                </a:solidFill>
              </a:rPr>
              <a:t>Beaver</a:t>
            </a:r>
            <a:endParaRPr lang="de-AT" b="1" dirty="0">
              <a:solidFill>
                <a:schemeClr val="bg1"/>
              </a:solidFill>
            </a:endParaRPr>
          </a:p>
        </p:txBody>
      </p:sp>
      <p:sp>
        <p:nvSpPr>
          <p:cNvPr id="20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774129" y="1143000"/>
            <a:ext cx="8229600" cy="642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>
              <a:defRPr/>
            </a:pPr>
            <a:r>
              <a:rPr lang="de-AT" b="1" dirty="0">
                <a:solidFill>
                  <a:srgbClr val="C00000"/>
                </a:solidFill>
                <a:latin typeface="Arial" pitchFamily="34" charset="0"/>
                <a:ea typeface="+mj-ea"/>
              </a:rPr>
              <a:t>Fox I   Fa. Rosenbauer         TS 12/10    PFPN 10-1000</a:t>
            </a:r>
          </a:p>
        </p:txBody>
      </p:sp>
      <p:pic>
        <p:nvPicPr>
          <p:cNvPr id="6148" name="Picture 6" descr="fox rosenbauer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7004" y="1716087"/>
            <a:ext cx="3143244" cy="2667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17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560317" y="2071688"/>
            <a:ext cx="4548187" cy="4429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AT" sz="2000" dirty="0" smtClean="0"/>
              <a:t>Motor BMW 2 Zylinder / 4 Takt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Leistung 34 KW bei 6.000 U/min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Verbrauch max. 15 Liter/h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Tankinhalt 22 Liter davon 15% Res.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Gewicht betriebsbereit ca. 152 kg</a:t>
            </a:r>
            <a:br>
              <a:rPr lang="de-AT" sz="2000" dirty="0" smtClean="0"/>
            </a:br>
            <a:r>
              <a:rPr lang="de-AT" sz="2000" dirty="0" smtClean="0"/>
              <a:t>      (ohne E-Starter)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Luftkühlung mit Ölkühler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  <a:p>
            <a:pPr>
              <a:lnSpc>
                <a:spcPct val="80000"/>
              </a:lnSpc>
            </a:pPr>
            <a:r>
              <a:rPr lang="de-AT" sz="2000" dirty="0" smtClean="0"/>
              <a:t>Pumpe: 1 stufige Kreiselpumpe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Entlüftungseinrichtung: Doppelkolben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</p:txBody>
      </p:sp>
      <p:sp>
        <p:nvSpPr>
          <p:cNvPr id="6" name="Interaktive Schaltfläche: Anpassen 5">
            <a:hlinkClick r:id="rId4" action="ppaction://hlinksldjump" highlightClick="1"/>
          </p:cNvPr>
          <p:cNvSpPr/>
          <p:nvPr/>
        </p:nvSpPr>
        <p:spPr bwMode="auto">
          <a:xfrm>
            <a:off x="2000232" y="6000768"/>
            <a:ext cx="5572164" cy="35719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pPr algn="ctr" eaLnBrk="0" hangingPunct="0">
              <a:defRPr/>
            </a:pPr>
            <a:r>
              <a:rPr lang="de-AT" sz="1600" dirty="0">
                <a:cs typeface="+mn-cs"/>
              </a:rPr>
              <a:t>Zurück zur Pumpenübersicht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06896" y="1143000"/>
            <a:ext cx="8229600" cy="642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>
              <a:defRPr/>
            </a:pPr>
            <a:r>
              <a:rPr lang="de-AT" b="1" dirty="0">
                <a:solidFill>
                  <a:srgbClr val="C00000"/>
                </a:solidFill>
                <a:latin typeface="Arial" pitchFamily="34" charset="0"/>
                <a:ea typeface="+mj-ea"/>
              </a:rPr>
              <a:t>Fox II   Fa. Rosenbauer         TS 12/10    PFPN 10-1000</a:t>
            </a:r>
          </a:p>
        </p:txBody>
      </p:sp>
      <p:pic>
        <p:nvPicPr>
          <p:cNvPr id="6" name="Picture 1026" descr="fox rosenbauer neu seitlic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8686" y="1714488"/>
            <a:ext cx="3378291" cy="28575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19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4008" y="2071688"/>
            <a:ext cx="4548187" cy="4429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AT" sz="2000" dirty="0" smtClean="0"/>
              <a:t>Motor BMW 2 Zylinder / 4 Takt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Leistung 36 KW bei 4.000 U/min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Verbrauch max. 12 Liter/h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Tankinhalt 21 Liter davon 15% Res.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Gewicht betriebsbereit ca. 180 kg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Luftkühlung mit Wärmetauscher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  <a:p>
            <a:pPr>
              <a:lnSpc>
                <a:spcPct val="80000"/>
              </a:lnSpc>
            </a:pPr>
            <a:r>
              <a:rPr lang="de-AT" sz="2000" dirty="0" smtClean="0"/>
              <a:t>Pumpe:1 stufige Kreiselpumpe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Entlüftungseinrichtung: Doppelkolben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</p:txBody>
      </p:sp>
      <p:sp>
        <p:nvSpPr>
          <p:cNvPr id="7" name="Interaktive Schaltfläche: Anpassen 6">
            <a:hlinkClick r:id="rId4" action="ppaction://hlinksldjump" highlightClick="1"/>
          </p:cNvPr>
          <p:cNvSpPr/>
          <p:nvPr/>
        </p:nvSpPr>
        <p:spPr bwMode="auto">
          <a:xfrm>
            <a:off x="2000232" y="5805264"/>
            <a:ext cx="5572164" cy="35719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pPr algn="ctr" eaLnBrk="0" hangingPunct="0">
              <a:defRPr/>
            </a:pPr>
            <a:r>
              <a:rPr lang="de-AT" sz="1600" dirty="0">
                <a:cs typeface="+mn-cs"/>
              </a:rPr>
              <a:t>Zurück zur Pumpenübersicht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06896" y="1143000"/>
            <a:ext cx="8229600" cy="642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>
              <a:defRPr/>
            </a:pPr>
            <a:r>
              <a:rPr lang="de-AT" b="1" dirty="0">
                <a:solidFill>
                  <a:srgbClr val="C00000"/>
                </a:solidFill>
                <a:latin typeface="Arial" pitchFamily="34" charset="0"/>
                <a:ea typeface="+mj-ea"/>
              </a:rPr>
              <a:t>Fox III   Fa. Rosenbauer      TS 15/10    PFPN 10-1500</a:t>
            </a:r>
          </a:p>
        </p:txBody>
      </p:sp>
      <p:pic>
        <p:nvPicPr>
          <p:cNvPr id="8196" name="Picture 5" descr="Fox-2005--063-001"/>
          <p:cNvPicPr>
            <a:picLocks noChangeAspect="1" noChangeArrowheads="1"/>
          </p:cNvPicPr>
          <p:nvPr/>
        </p:nvPicPr>
        <p:blipFill>
          <a:blip r:embed="rId3"/>
          <a:srcRect l="14663" t="10536" r="17628" b="4394"/>
          <a:stretch>
            <a:fillRect/>
          </a:stretch>
        </p:blipFill>
        <p:spPr bwMode="auto">
          <a:xfrm>
            <a:off x="1021181" y="1714488"/>
            <a:ext cx="2928958" cy="2759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22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560317" y="2071688"/>
            <a:ext cx="4548187" cy="4429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AT" sz="2000" dirty="0" smtClean="0"/>
              <a:t>Motor BMW 2 Zylinder / 4 Takt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Leistung 50 KW bei 4.500 U/min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Verbrauch max. 16,5 Liter/h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Tankinhalt 20 Liter davon 25% Res.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Gewicht betriebsbereit ca. 167 kg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Luftkühlung mit Wärmetauscher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  <a:p>
            <a:pPr>
              <a:lnSpc>
                <a:spcPct val="80000"/>
              </a:lnSpc>
            </a:pPr>
            <a:r>
              <a:rPr lang="de-AT" sz="2000" dirty="0" smtClean="0"/>
              <a:t>Pumpe 1 stufige Kreiselpumpe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Entlüftungseinrichtung: Doppelkolben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</p:txBody>
      </p:sp>
      <p:sp>
        <p:nvSpPr>
          <p:cNvPr id="6" name="Interaktive Schaltfläche: Anpassen 5">
            <a:hlinkClick r:id="rId4" action="ppaction://hlinksldjump" highlightClick="1"/>
          </p:cNvPr>
          <p:cNvSpPr/>
          <p:nvPr/>
        </p:nvSpPr>
        <p:spPr bwMode="auto">
          <a:xfrm>
            <a:off x="2000232" y="5733256"/>
            <a:ext cx="5572164" cy="35719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pPr algn="ctr" eaLnBrk="0" hangingPunct="0">
              <a:defRPr/>
            </a:pPr>
            <a:r>
              <a:rPr lang="de-AT" sz="1600" dirty="0">
                <a:cs typeface="+mn-cs"/>
              </a:rPr>
              <a:t>Zurück zur Pumpenübersicht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78904" y="1143000"/>
            <a:ext cx="8229600" cy="642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>
              <a:defRPr/>
            </a:pPr>
            <a:r>
              <a:rPr lang="de-AT" b="1" dirty="0" err="1">
                <a:solidFill>
                  <a:srgbClr val="C00000"/>
                </a:solidFill>
                <a:latin typeface="Arial" pitchFamily="34" charset="0"/>
                <a:ea typeface="+mj-ea"/>
              </a:rPr>
              <a:t>Beaver</a:t>
            </a:r>
            <a:r>
              <a:rPr lang="de-AT" b="1" dirty="0">
                <a:solidFill>
                  <a:srgbClr val="C00000"/>
                </a:solidFill>
                <a:latin typeface="Arial" pitchFamily="34" charset="0"/>
                <a:ea typeface="+mj-ea"/>
              </a:rPr>
              <a:t>   Fa. Rosenbauer               PFPN 10-750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467349" y="2071688"/>
            <a:ext cx="4929187" cy="4429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AT" sz="2000" dirty="0" smtClean="0"/>
              <a:t>Motor </a:t>
            </a:r>
            <a:r>
              <a:rPr lang="de-AT" sz="2000" dirty="0" err="1" smtClean="0"/>
              <a:t>Briggs&amp;Stration</a:t>
            </a:r>
            <a:endParaRPr lang="de-AT" sz="2000" dirty="0" smtClean="0"/>
          </a:p>
          <a:p>
            <a:pPr>
              <a:lnSpc>
                <a:spcPct val="80000"/>
              </a:lnSpc>
            </a:pPr>
            <a:r>
              <a:rPr lang="de-AT" sz="2000" dirty="0" smtClean="0"/>
              <a:t> 2 Zylinder / 4 Takt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Leistung 26 KW bei 3.600 U/min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Abnehmbarer Tank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Gewicht betriebsbereit ca. 130 kg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Luftkühlung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E-Starter serienmäßig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  <a:p>
            <a:pPr>
              <a:lnSpc>
                <a:spcPct val="80000"/>
              </a:lnSpc>
            </a:pPr>
            <a:r>
              <a:rPr lang="de-AT" sz="2000" dirty="0" smtClean="0"/>
              <a:t>Pumpe: 1 stufige Kreiselpumpe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Flügelzellenansaugpumpe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halbautomatische Entlüftungspumpe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</p:txBody>
      </p:sp>
      <p:sp>
        <p:nvSpPr>
          <p:cNvPr id="7" name="Interaktive Schaltfläche: Anpassen 6">
            <a:hlinkClick r:id="rId3" action="ppaction://hlinksldjump" highlightClick="1"/>
          </p:cNvPr>
          <p:cNvSpPr/>
          <p:nvPr/>
        </p:nvSpPr>
        <p:spPr bwMode="auto">
          <a:xfrm>
            <a:off x="2000232" y="5733256"/>
            <a:ext cx="5572164" cy="35719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pPr algn="ctr" eaLnBrk="0" hangingPunct="0">
              <a:defRPr/>
            </a:pPr>
            <a:r>
              <a:rPr lang="de-AT" sz="1600" dirty="0">
                <a:cs typeface="+mn-cs"/>
              </a:rPr>
              <a:t>Zurück zur Pumpenübersicht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15099" y="1728115"/>
            <a:ext cx="2980152" cy="33575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 txBox="1">
            <a:spLocks noChangeArrowheads="1"/>
          </p:cNvSpPr>
          <p:nvPr/>
        </p:nvSpPr>
        <p:spPr bwMode="auto">
          <a:xfrm>
            <a:off x="950912" y="1143000"/>
            <a:ext cx="82296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pitchFamily="18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de-AT" b="1" dirty="0" err="1">
                <a:solidFill>
                  <a:srgbClr val="C00000"/>
                </a:solidFill>
                <a:latin typeface="Arial" pitchFamily="34" charset="0"/>
                <a:ea typeface="+mj-ea"/>
              </a:rPr>
              <a:t>Supermatik</a:t>
            </a:r>
            <a:r>
              <a:rPr lang="de-AT" b="1" dirty="0">
                <a:solidFill>
                  <a:srgbClr val="C00000"/>
                </a:solidFill>
                <a:latin typeface="Arial" pitchFamily="34" charset="0"/>
                <a:ea typeface="+mj-ea"/>
              </a:rPr>
              <a:t>   Fa. Rosenbauer   TS 8/10   PFPN 10-750</a:t>
            </a:r>
          </a:p>
        </p:txBody>
      </p:sp>
      <p:pic>
        <p:nvPicPr>
          <p:cNvPr id="6" name="Picture 3" descr="Ts1"/>
          <p:cNvPicPr>
            <a:picLocks noChangeAspect="1" noChangeArrowheads="1"/>
          </p:cNvPicPr>
          <p:nvPr/>
        </p:nvPicPr>
        <p:blipFill>
          <a:blip r:embed="rId3"/>
          <a:srcRect l="12286" r="21877" b="8321"/>
          <a:stretch>
            <a:fillRect/>
          </a:stretch>
        </p:blipFill>
        <p:spPr bwMode="auto">
          <a:xfrm>
            <a:off x="1139556" y="1928802"/>
            <a:ext cx="3000396" cy="2785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26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704333" y="2071688"/>
            <a:ext cx="4548187" cy="4429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AT" sz="2000" dirty="0" smtClean="0"/>
              <a:t>Motor VW 4 Zylinder / 4 Takt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Leistung 25 KW bei 3.600 U/min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Gewicht betriebsbereit ca. 190 kg</a:t>
            </a:r>
            <a:br>
              <a:rPr lang="de-AT" sz="2000" dirty="0" smtClean="0"/>
            </a:br>
            <a:r>
              <a:rPr lang="de-AT" sz="2000" dirty="0" smtClean="0"/>
              <a:t>       ohne E-Starter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Gebläse Luftkühlung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  <a:p>
            <a:pPr>
              <a:lnSpc>
                <a:spcPct val="80000"/>
              </a:lnSpc>
            </a:pPr>
            <a:r>
              <a:rPr lang="de-AT" sz="2000" dirty="0" smtClean="0"/>
              <a:t>Pumpe: 2 stufige Kreiselpumpe</a:t>
            </a:r>
          </a:p>
          <a:p>
            <a:pPr>
              <a:lnSpc>
                <a:spcPct val="80000"/>
              </a:lnSpc>
            </a:pPr>
            <a:r>
              <a:rPr lang="de-AT" sz="2000" dirty="0" err="1" smtClean="0"/>
              <a:t>Entlüftungseinrichtung:Membran-Kolbenpumpe</a:t>
            </a:r>
            <a:endParaRPr lang="de-AT" sz="2000" dirty="0" smtClean="0"/>
          </a:p>
          <a:p>
            <a:pPr>
              <a:lnSpc>
                <a:spcPct val="80000"/>
              </a:lnSpc>
            </a:pPr>
            <a:endParaRPr lang="de-AT" sz="2000" dirty="0" smtClean="0"/>
          </a:p>
        </p:txBody>
      </p:sp>
      <p:sp>
        <p:nvSpPr>
          <p:cNvPr id="7" name="Interaktive Schaltfläche: Anpassen 6">
            <a:hlinkClick r:id="rId4" action="ppaction://hlinksldjump" highlightClick="1"/>
          </p:cNvPr>
          <p:cNvSpPr/>
          <p:nvPr/>
        </p:nvSpPr>
        <p:spPr bwMode="auto">
          <a:xfrm>
            <a:off x="2000232" y="5805264"/>
            <a:ext cx="5572164" cy="35719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pPr algn="ctr" eaLnBrk="0" hangingPunct="0">
              <a:defRPr/>
            </a:pPr>
            <a:r>
              <a:rPr lang="de-AT" sz="1600" dirty="0">
                <a:cs typeface="+mn-cs"/>
              </a:rPr>
              <a:t>Zurück zur Pumpenübersicht</a:t>
            </a: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78904" y="1143000"/>
            <a:ext cx="8229600" cy="642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eaLnBrk="0" hangingPunct="0">
              <a:defRPr/>
            </a:pPr>
            <a:r>
              <a:rPr lang="de-AT" b="1" dirty="0">
                <a:solidFill>
                  <a:srgbClr val="C00000"/>
                </a:solidFill>
                <a:latin typeface="Arial" pitchFamily="34" charset="0"/>
                <a:ea typeface="+mj-ea"/>
              </a:rPr>
              <a:t>R VW 75    Fa. Rosenbauer   TS8/10   PFPN 10-750</a:t>
            </a:r>
          </a:p>
        </p:txBody>
      </p:sp>
      <p:pic>
        <p:nvPicPr>
          <p:cNvPr id="6" name="Picture 8" descr="Ts8"/>
          <p:cNvPicPr>
            <a:picLocks noChangeAspect="1" noChangeArrowheads="1"/>
          </p:cNvPicPr>
          <p:nvPr/>
        </p:nvPicPr>
        <p:blipFill>
          <a:blip r:embed="rId3"/>
          <a:srcRect l="14938" t="8243" r="20895" b="4442"/>
          <a:stretch>
            <a:fillRect/>
          </a:stretch>
        </p:blipFill>
        <p:spPr bwMode="auto">
          <a:xfrm>
            <a:off x="989554" y="1785926"/>
            <a:ext cx="2928958" cy="2656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29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704333" y="2071688"/>
            <a:ext cx="4548187" cy="4429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AT" sz="2000" dirty="0" smtClean="0"/>
              <a:t>Motor VW 4 Zylinder / 4 Takt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Leistung 25 KW bei 3.600 U/min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Gewicht betriebsbereit ca. 190 kg  </a:t>
            </a:r>
            <a:br>
              <a:rPr lang="de-AT" sz="2000" dirty="0" smtClean="0"/>
            </a:br>
            <a:r>
              <a:rPr lang="de-AT" sz="2000" dirty="0" smtClean="0"/>
              <a:t>    ohne E-Starter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Gebläse Luftkühlung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  <a:p>
            <a:pPr>
              <a:lnSpc>
                <a:spcPct val="80000"/>
              </a:lnSpc>
            </a:pPr>
            <a:r>
              <a:rPr lang="de-AT" sz="2000" dirty="0" smtClean="0"/>
              <a:t>Pumpe: 2 stufige Kreiselpumpe</a:t>
            </a:r>
          </a:p>
          <a:p>
            <a:pPr>
              <a:lnSpc>
                <a:spcPct val="80000"/>
              </a:lnSpc>
            </a:pPr>
            <a:r>
              <a:rPr lang="de-AT" sz="2000" dirty="0" smtClean="0"/>
              <a:t>Entlüftungseinrichtung: Doppelkolben</a:t>
            </a:r>
          </a:p>
          <a:p>
            <a:pPr>
              <a:lnSpc>
                <a:spcPct val="80000"/>
              </a:lnSpc>
            </a:pPr>
            <a:endParaRPr lang="de-AT" sz="2000" dirty="0" smtClean="0"/>
          </a:p>
        </p:txBody>
      </p:sp>
      <p:sp>
        <p:nvSpPr>
          <p:cNvPr id="7" name="Interaktive Schaltfläche: Anpassen 6">
            <a:hlinkClick r:id="rId4" action="ppaction://hlinksldjump" highlightClick="1"/>
          </p:cNvPr>
          <p:cNvSpPr/>
          <p:nvPr/>
        </p:nvSpPr>
        <p:spPr bwMode="auto">
          <a:xfrm>
            <a:off x="2000232" y="5733256"/>
            <a:ext cx="5572164" cy="357190"/>
          </a:xfrm>
          <a:prstGeom prst="actionButtonBlank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pPr algn="ctr" eaLnBrk="0" hangingPunct="0">
              <a:defRPr/>
            </a:pPr>
            <a:r>
              <a:rPr lang="de-AT" sz="1600" dirty="0">
                <a:cs typeface="+mn-cs"/>
              </a:rPr>
              <a:t>Zurück zur Pumpenübersicht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609600" y="245344"/>
            <a:ext cx="8414999" cy="79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AT" dirty="0" smtClean="0"/>
              <a:t>Verschiedene Pumpentypen</a:t>
            </a:r>
            <a:endParaRPr lang="de-AT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Masterfolie LFK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13</Pages>
  <Words>557</Words>
  <Application>Microsoft Office PowerPoint</Application>
  <PresentationFormat>Letter (8,5x11 Zoll)</PresentationFormat>
  <Paragraphs>187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Book Antiqua</vt:lpstr>
      <vt:lpstr>Calibri</vt:lpstr>
      <vt:lpstr>Times New Roman</vt:lpstr>
      <vt:lpstr>Verdana</vt:lpstr>
      <vt:lpstr>1_Masterfolie LFK</vt:lpstr>
      <vt:lpstr>Verschiedene Pumpentypen</vt:lpstr>
      <vt:lpstr>PowerPoint-Präsentation</vt:lpstr>
      <vt:lpstr>Wählen Sie die gewünschte Pumpe aus: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 Verschiedene Pumpentypen</dc:title>
  <dc:subject>t1lehrgang</dc:subject>
  <dc:creator>thak</dc:creator>
  <cp:keywords>grundbegriffe</cp:keywords>
  <cp:lastModifiedBy>Marik Andreas</cp:lastModifiedBy>
  <cp:revision>165</cp:revision>
  <cp:lastPrinted>1997-11-27T13:06:18Z</cp:lastPrinted>
  <dcterms:created xsi:type="dcterms:W3CDTF">1997-08-26T20:00:34Z</dcterms:created>
  <dcterms:modified xsi:type="dcterms:W3CDTF">2017-11-24T10:43:38Z</dcterms:modified>
</cp:coreProperties>
</file>